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CC6600"/>
    <a:srgbClr val="990000"/>
    <a:srgbClr val="003399"/>
    <a:srgbClr val="FFFFFF"/>
    <a:srgbClr val="69A761"/>
    <a:srgbClr val="008000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C60CB1-0A5B-43E0-B98F-C748F5888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2F811FE-05C4-4FBB-966B-20DBF518E2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520BCA6-0377-43AF-9B14-135F6BCFD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426D676-5933-4AAA-B866-58ECB8D7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A52C9DF-85B3-40A7-8E38-BCD26BC0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422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6EEF79-2F4B-47C2-A1CB-8D315D42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CD2D8A3-0C0C-45B0-BEA0-70BC587E9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9429C16-1EB4-4038-8FB3-6EE0347B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7B9EFE3-BFF9-4556-99FE-96CED665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ED213F-E6B5-46BE-9484-CD4F96C3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64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126F865-FF0F-4E13-96CF-430EBBCFF3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146BE4E-12BD-4A06-A3BA-34DE3FA0A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F2C49B-D73F-4873-B4C5-E11492640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254B18-C468-40BF-9B17-E9E8FD0A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6C007E2-8A8D-4622-9171-D05666D7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930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20BBA6-2207-4750-A7A4-44947FB0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C34AC-BBA2-4795-9203-C6EB8D0C9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20FA8CD-6F88-4CF4-971B-D6D2F1E2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6DDFD7E-632F-474D-B758-2A1E158E5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D438675-4151-42FA-B96F-A6855F6C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199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276876-105E-4560-BF45-1258F07B6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6078FC-2081-4EB9-8BF1-CC87FD91E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85E0BCA-5E02-461F-BE24-AEFCDB9F7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589380-4D03-4B56-B2D7-5DE475C7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212BCA-A7B5-4C56-A3C3-A68505A2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4174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673656-3B05-4E43-8E1B-1D42F7CC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63DE24-6D22-4E76-8142-F1A232BF3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1B3A1B1-D180-4DE2-9673-4195F875A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4D0B528-1BC7-4564-9AE0-5E6965FA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353B128-0426-4122-A158-596B8CAB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0E0F496-E360-47E5-BF01-636A50C8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596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B7AB06-5042-4813-BD63-C76096FF0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60CA9F9-A9BF-4494-92C5-AF57C1270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17EAD13-2B2A-4FE6-B05F-8DADC5117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0083E41-7C92-42B4-BDEB-7E41E56B8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E61231C4-352A-4690-A351-F33067120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AA17DD6-2600-4CD4-8879-24D38FE64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365C1A42-EEE1-413D-A9BC-E5B46BEA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745EC29-B4F8-4EB6-BA66-76B0AD61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648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8D1369-89E1-4B83-9644-80EEB2210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A948294-E462-4545-9943-ED264BDD6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9A3C4A2-9C28-4FAC-B8CA-1D5890F6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ED3A6E5-E811-459B-906A-AF4BC940D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719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BB21792-F0D5-4FF7-90A5-C45163F3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E2357C84-187D-4154-B062-493A48AB3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9590E78-5567-4DFE-9A05-9B31E948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841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AEE0CF-0702-4AA2-8606-BFE7D817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6C7CBD-0878-48B1-A5D5-ADAEE709B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8192088-C70D-40D1-A162-955B68422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6A99E1C-B4EA-425B-808D-99EF8FA9F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54E3526-A236-4786-9FA6-026F79E8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11CC558-4122-4D83-B2C1-8C0DC71C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514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1712F4A-F682-4F7C-8E53-4A689061D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F7D58C3-2ACE-44F8-8164-80E0EDF12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F795D7-FAC7-4C60-A6C1-E8719E4A1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845BC9-B9BA-4C8B-9FC2-8F07FE1A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E4CE6AB-4F7F-438E-A7C3-D55E0B35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1A09CFA-0259-451C-B02C-D39992BB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733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25364C4-5980-4694-BBC5-B83AB23DC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9CA3AB-5BD5-4399-B1EF-E5EF85006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5BD30FC-1AAE-477C-AC37-9705AA844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C1A40-6F25-4B7D-B25B-2398FD3E428B}" type="datetimeFigureOut">
              <a:rPr lang="hu-HU" smtClean="0"/>
              <a:t>2021. 02. 10.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EC51C35-A2F1-4D32-A3FB-BEEA248DE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4D950AE-323A-4B87-BC72-A09028965A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6CD7-F070-4EED-B683-C433FC303C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791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0A447E-BF24-49DC-BDA5-4E6F43009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Ein</a:t>
            </a:r>
            <a:r>
              <a:rPr lang="hu-HU" dirty="0"/>
              <a:t> </a:t>
            </a:r>
            <a:r>
              <a:rPr lang="hu-HU" dirty="0" err="1"/>
              <a:t>Sack</a:t>
            </a:r>
            <a:r>
              <a:rPr lang="hu-HU" dirty="0"/>
              <a:t> </a:t>
            </a:r>
            <a:r>
              <a:rPr lang="hu-HU" dirty="0" err="1"/>
              <a:t>voller</a:t>
            </a:r>
            <a:r>
              <a:rPr lang="hu-HU" dirty="0"/>
              <a:t> </a:t>
            </a:r>
            <a:r>
              <a:rPr lang="hu-HU" dirty="0" err="1"/>
              <a:t>Hafer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0DA3FF3-9560-4557-8CC7-BB09FD16E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21671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err="1" smtClean="0"/>
              <a:t>Erstellt</a:t>
            </a:r>
            <a:r>
              <a:rPr lang="hu-HU" dirty="0" smtClean="0"/>
              <a:t> </a:t>
            </a:r>
            <a:r>
              <a:rPr lang="hu-HU" dirty="0"/>
              <a:t>von Balázs Fekete , </a:t>
            </a:r>
            <a:r>
              <a:rPr lang="hu-HU" dirty="0" err="1"/>
              <a:t>Klasse</a:t>
            </a:r>
            <a:r>
              <a:rPr lang="hu-HU" dirty="0"/>
              <a:t> 5c</a:t>
            </a:r>
          </a:p>
          <a:p>
            <a:r>
              <a:rPr lang="hu-HU" dirty="0"/>
              <a:t>Szekszárdi Dienes Valéria Általános </a:t>
            </a:r>
            <a:r>
              <a:rPr lang="hu-HU" dirty="0" smtClean="0"/>
              <a:t>Iskola</a:t>
            </a:r>
          </a:p>
          <a:p>
            <a:endParaRPr lang="hu-HU" dirty="0" smtClean="0"/>
          </a:p>
          <a:p>
            <a:pPr algn="r"/>
            <a:r>
              <a:rPr lang="hu-HU" dirty="0" smtClean="0"/>
              <a:t>2021.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209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églalap 60">
            <a:extLst>
              <a:ext uri="{FF2B5EF4-FFF2-40B4-BE49-F238E27FC236}">
                <a16:creationId xmlns:a16="http://schemas.microsoft.com/office/drawing/2014/main" id="{F16ABD2E-863E-48A3-9B1B-D268D9416825}"/>
              </a:ext>
            </a:extLst>
          </p:cNvPr>
          <p:cNvSpPr/>
          <p:nvPr/>
        </p:nvSpPr>
        <p:spPr>
          <a:xfrm>
            <a:off x="-24030" y="2876949"/>
            <a:ext cx="12192000" cy="3981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4" name="Téglalap 83">
            <a:extLst>
              <a:ext uri="{FF2B5EF4-FFF2-40B4-BE49-F238E27FC236}">
                <a16:creationId xmlns:a16="http://schemas.microsoft.com/office/drawing/2014/main" id="{71952B0D-1220-4A81-A0AB-F224985E68A0}"/>
              </a:ext>
            </a:extLst>
          </p:cNvPr>
          <p:cNvSpPr/>
          <p:nvPr/>
        </p:nvSpPr>
        <p:spPr>
          <a:xfrm>
            <a:off x="2743352" y="5335369"/>
            <a:ext cx="6533966" cy="1225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6" name="Derékszögű háromszög 85">
            <a:extLst>
              <a:ext uri="{FF2B5EF4-FFF2-40B4-BE49-F238E27FC236}">
                <a16:creationId xmlns:a16="http://schemas.microsoft.com/office/drawing/2014/main" id="{CC8A6CC8-81CF-4723-BB7A-B9E1D4D7491A}"/>
              </a:ext>
            </a:extLst>
          </p:cNvPr>
          <p:cNvSpPr/>
          <p:nvPr/>
        </p:nvSpPr>
        <p:spPr>
          <a:xfrm rot="10800000">
            <a:off x="1520747" y="5342027"/>
            <a:ext cx="1225120" cy="1211803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7" name="Derékszögű háromszög 86">
            <a:extLst>
              <a:ext uri="{FF2B5EF4-FFF2-40B4-BE49-F238E27FC236}">
                <a16:creationId xmlns:a16="http://schemas.microsoft.com/office/drawing/2014/main" id="{1F52460B-07C9-4DD9-8170-7F676BEBE234}"/>
              </a:ext>
            </a:extLst>
          </p:cNvPr>
          <p:cNvSpPr/>
          <p:nvPr/>
        </p:nvSpPr>
        <p:spPr>
          <a:xfrm rot="5400000">
            <a:off x="9277318" y="5322795"/>
            <a:ext cx="1225119" cy="1250273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8" name="Folyamatábra: Adatok 87">
            <a:extLst>
              <a:ext uri="{FF2B5EF4-FFF2-40B4-BE49-F238E27FC236}">
                <a16:creationId xmlns:a16="http://schemas.microsoft.com/office/drawing/2014/main" id="{A4E001F9-E1E0-457A-94F2-1A2A61CB6FBB}"/>
              </a:ext>
            </a:extLst>
          </p:cNvPr>
          <p:cNvSpPr/>
          <p:nvPr/>
        </p:nvSpPr>
        <p:spPr>
          <a:xfrm>
            <a:off x="3182057" y="5348688"/>
            <a:ext cx="1225120" cy="1211803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0" name="Folyamatábra: Adatok 89">
            <a:extLst>
              <a:ext uri="{FF2B5EF4-FFF2-40B4-BE49-F238E27FC236}">
                <a16:creationId xmlns:a16="http://schemas.microsoft.com/office/drawing/2014/main" id="{5A72B2B5-1E6B-4A48-A2ED-C4B241B5DF5A}"/>
              </a:ext>
            </a:extLst>
          </p:cNvPr>
          <p:cNvSpPr/>
          <p:nvPr/>
        </p:nvSpPr>
        <p:spPr>
          <a:xfrm>
            <a:off x="4922080" y="5348688"/>
            <a:ext cx="1257670" cy="1211803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2" name="Folyamatábra: Adatok 91">
            <a:extLst>
              <a:ext uri="{FF2B5EF4-FFF2-40B4-BE49-F238E27FC236}">
                <a16:creationId xmlns:a16="http://schemas.microsoft.com/office/drawing/2014/main" id="{7DB4208A-4605-486E-9B3E-35EFDC3BE855}"/>
              </a:ext>
            </a:extLst>
          </p:cNvPr>
          <p:cNvSpPr/>
          <p:nvPr/>
        </p:nvSpPr>
        <p:spPr>
          <a:xfrm>
            <a:off x="6750880" y="5335372"/>
            <a:ext cx="1225120" cy="1225119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9" name="Folyamatábra: Adatok 98">
            <a:extLst>
              <a:ext uri="{FF2B5EF4-FFF2-40B4-BE49-F238E27FC236}">
                <a16:creationId xmlns:a16="http://schemas.microsoft.com/office/drawing/2014/main" id="{39BFF86E-37CE-4059-B820-BEB4C3022F1D}"/>
              </a:ext>
            </a:extLst>
          </p:cNvPr>
          <p:cNvSpPr/>
          <p:nvPr/>
        </p:nvSpPr>
        <p:spPr>
          <a:xfrm>
            <a:off x="8286717" y="5348688"/>
            <a:ext cx="978024" cy="1211801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0" name="Téglalap 99">
            <a:extLst>
              <a:ext uri="{FF2B5EF4-FFF2-40B4-BE49-F238E27FC236}">
                <a16:creationId xmlns:a16="http://schemas.microsoft.com/office/drawing/2014/main" id="{DC30D609-8774-4962-801D-8447A50DFF92}"/>
              </a:ext>
            </a:extLst>
          </p:cNvPr>
          <p:cNvSpPr/>
          <p:nvPr/>
        </p:nvSpPr>
        <p:spPr>
          <a:xfrm>
            <a:off x="3415097" y="3600615"/>
            <a:ext cx="5069149" cy="17311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1" name="Téglalap 100">
            <a:extLst>
              <a:ext uri="{FF2B5EF4-FFF2-40B4-BE49-F238E27FC236}">
                <a16:creationId xmlns:a16="http://schemas.microsoft.com/office/drawing/2014/main" id="{770F1DFB-BD84-4864-9FE8-BC67C58522A1}"/>
              </a:ext>
            </a:extLst>
          </p:cNvPr>
          <p:cNvSpPr/>
          <p:nvPr/>
        </p:nvSpPr>
        <p:spPr>
          <a:xfrm>
            <a:off x="3076265" y="3443041"/>
            <a:ext cx="5699464" cy="19308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2" name="Egyenes összekötő 101">
            <a:extLst>
              <a:ext uri="{FF2B5EF4-FFF2-40B4-BE49-F238E27FC236}">
                <a16:creationId xmlns:a16="http://schemas.microsoft.com/office/drawing/2014/main" id="{DABFB9D5-717B-4D54-B9D2-0021C46A748E}"/>
              </a:ext>
            </a:extLst>
          </p:cNvPr>
          <p:cNvCxnSpPr/>
          <p:nvPr/>
        </p:nvCxnSpPr>
        <p:spPr>
          <a:xfrm>
            <a:off x="8262009" y="2981483"/>
            <a:ext cx="2902998" cy="340015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>
            <a:extLst>
              <a:ext uri="{FF2B5EF4-FFF2-40B4-BE49-F238E27FC236}">
                <a16:creationId xmlns:a16="http://schemas.microsoft.com/office/drawing/2014/main" id="{D8782BBF-44D3-4E54-81C6-4A03A4943E85}"/>
              </a:ext>
            </a:extLst>
          </p:cNvPr>
          <p:cNvCxnSpPr>
            <a:cxnSpLocks/>
          </p:cNvCxnSpPr>
          <p:nvPr/>
        </p:nvCxnSpPr>
        <p:spPr>
          <a:xfrm>
            <a:off x="8125442" y="3119842"/>
            <a:ext cx="2775751" cy="328473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Folyamatábra: Kézi adatbevitel 104">
            <a:extLst>
              <a:ext uri="{FF2B5EF4-FFF2-40B4-BE49-F238E27FC236}">
                <a16:creationId xmlns:a16="http://schemas.microsoft.com/office/drawing/2014/main" id="{028C09D6-15D3-4F53-B6FA-FF7B0FD038A6}"/>
              </a:ext>
            </a:extLst>
          </p:cNvPr>
          <p:cNvSpPr/>
          <p:nvPr/>
        </p:nvSpPr>
        <p:spPr>
          <a:xfrm rot="10800000">
            <a:off x="10858282" y="6365184"/>
            <a:ext cx="1050523" cy="474956"/>
          </a:xfrm>
          <a:prstGeom prst="flowChartManualInpu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6" name="Ellipszis 105">
            <a:extLst>
              <a:ext uri="{FF2B5EF4-FFF2-40B4-BE49-F238E27FC236}">
                <a16:creationId xmlns:a16="http://schemas.microsoft.com/office/drawing/2014/main" id="{7132EA6B-A09F-4890-8645-9370AA1E7639}"/>
              </a:ext>
            </a:extLst>
          </p:cNvPr>
          <p:cNvSpPr/>
          <p:nvPr/>
        </p:nvSpPr>
        <p:spPr>
          <a:xfrm>
            <a:off x="8258605" y="2947005"/>
            <a:ext cx="150920" cy="18198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7" name="Ellipszis 106">
            <a:extLst>
              <a:ext uri="{FF2B5EF4-FFF2-40B4-BE49-F238E27FC236}">
                <a16:creationId xmlns:a16="http://schemas.microsoft.com/office/drawing/2014/main" id="{1820306D-1989-401A-B2E2-3776A9B2ACD3}"/>
              </a:ext>
            </a:extLst>
          </p:cNvPr>
          <p:cNvSpPr/>
          <p:nvPr/>
        </p:nvSpPr>
        <p:spPr>
          <a:xfrm>
            <a:off x="7998195" y="3048823"/>
            <a:ext cx="208623" cy="18198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08" name="Egyenes összekötő 107">
            <a:extLst>
              <a:ext uri="{FF2B5EF4-FFF2-40B4-BE49-F238E27FC236}">
                <a16:creationId xmlns:a16="http://schemas.microsoft.com/office/drawing/2014/main" id="{10A9BB7E-D1F8-40F0-AB76-4CBFD9460931}"/>
              </a:ext>
            </a:extLst>
          </p:cNvPr>
          <p:cNvCxnSpPr>
            <a:cxnSpLocks/>
          </p:cNvCxnSpPr>
          <p:nvPr/>
        </p:nvCxnSpPr>
        <p:spPr>
          <a:xfrm flipH="1">
            <a:off x="1169786" y="3119842"/>
            <a:ext cx="2386706" cy="3236463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>
            <a:extLst>
              <a:ext uri="{FF2B5EF4-FFF2-40B4-BE49-F238E27FC236}">
                <a16:creationId xmlns:a16="http://schemas.microsoft.com/office/drawing/2014/main" id="{2EB32E99-F319-41E2-A8F9-DAF6C0CCE824}"/>
              </a:ext>
            </a:extLst>
          </p:cNvPr>
          <p:cNvCxnSpPr/>
          <p:nvPr/>
        </p:nvCxnSpPr>
        <p:spPr>
          <a:xfrm flipH="1">
            <a:off x="1395973" y="3139817"/>
            <a:ext cx="2263809" cy="32164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Folyamatábra: Kézi adatbevitel 109">
            <a:extLst>
              <a:ext uri="{FF2B5EF4-FFF2-40B4-BE49-F238E27FC236}">
                <a16:creationId xmlns:a16="http://schemas.microsoft.com/office/drawing/2014/main" id="{8BA266D1-3ED2-47F1-980E-C3937BCD3928}"/>
              </a:ext>
            </a:extLst>
          </p:cNvPr>
          <p:cNvSpPr/>
          <p:nvPr/>
        </p:nvSpPr>
        <p:spPr>
          <a:xfrm>
            <a:off x="191762" y="6356305"/>
            <a:ext cx="978024" cy="474956"/>
          </a:xfrm>
          <a:prstGeom prst="flowChartManualInpu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1" name="Folyamatábra: Kézi adatbevitel 110">
            <a:extLst>
              <a:ext uri="{FF2B5EF4-FFF2-40B4-BE49-F238E27FC236}">
                <a16:creationId xmlns:a16="http://schemas.microsoft.com/office/drawing/2014/main" id="{0E8E2059-134A-4E3C-9E4F-79C841879863}"/>
              </a:ext>
            </a:extLst>
          </p:cNvPr>
          <p:cNvSpPr/>
          <p:nvPr/>
        </p:nvSpPr>
        <p:spPr>
          <a:xfrm>
            <a:off x="438112" y="6356305"/>
            <a:ext cx="978024" cy="474956"/>
          </a:xfrm>
          <a:prstGeom prst="flowChartManualInpu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2" name="Ellipszis 111">
            <a:extLst>
              <a:ext uri="{FF2B5EF4-FFF2-40B4-BE49-F238E27FC236}">
                <a16:creationId xmlns:a16="http://schemas.microsoft.com/office/drawing/2014/main" id="{49A4E954-AB20-4717-A331-1353C288E9C0}"/>
              </a:ext>
            </a:extLst>
          </p:cNvPr>
          <p:cNvSpPr/>
          <p:nvPr/>
        </p:nvSpPr>
        <p:spPr>
          <a:xfrm flipH="1" flipV="1">
            <a:off x="3596818" y="3029677"/>
            <a:ext cx="166254" cy="180329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3" name="Ellipszis 112">
            <a:extLst>
              <a:ext uri="{FF2B5EF4-FFF2-40B4-BE49-F238E27FC236}">
                <a16:creationId xmlns:a16="http://schemas.microsoft.com/office/drawing/2014/main" id="{4B669BA7-0F7C-403D-887E-7F654ED65080}"/>
              </a:ext>
            </a:extLst>
          </p:cNvPr>
          <p:cNvSpPr/>
          <p:nvPr/>
        </p:nvSpPr>
        <p:spPr>
          <a:xfrm flipH="1">
            <a:off x="3459887" y="2947976"/>
            <a:ext cx="193964" cy="200717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4" name="Téglalap 113">
            <a:extLst>
              <a:ext uri="{FF2B5EF4-FFF2-40B4-BE49-F238E27FC236}">
                <a16:creationId xmlns:a16="http://schemas.microsoft.com/office/drawing/2014/main" id="{3FF76D8D-FBF0-4EF2-A193-474DEA90E75D}"/>
              </a:ext>
            </a:extLst>
          </p:cNvPr>
          <p:cNvSpPr/>
          <p:nvPr/>
        </p:nvSpPr>
        <p:spPr>
          <a:xfrm>
            <a:off x="3763072" y="4064613"/>
            <a:ext cx="855733" cy="844632"/>
          </a:xfrm>
          <a:prstGeom prst="rect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5" name="Egyenes összekötő 114">
            <a:extLst>
              <a:ext uri="{FF2B5EF4-FFF2-40B4-BE49-F238E27FC236}">
                <a16:creationId xmlns:a16="http://schemas.microsoft.com/office/drawing/2014/main" id="{8FA576B5-6D8C-4DE5-9653-F0BB374996E3}"/>
              </a:ext>
            </a:extLst>
          </p:cNvPr>
          <p:cNvCxnSpPr>
            <a:stCxn id="114" idx="0"/>
          </p:cNvCxnSpPr>
          <p:nvPr/>
        </p:nvCxnSpPr>
        <p:spPr>
          <a:xfrm flipH="1">
            <a:off x="4190938" y="4064613"/>
            <a:ext cx="1" cy="8446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>
            <a:extLst>
              <a:ext uri="{FF2B5EF4-FFF2-40B4-BE49-F238E27FC236}">
                <a16:creationId xmlns:a16="http://schemas.microsoft.com/office/drawing/2014/main" id="{7720AE38-6347-4D53-B22B-7F7C15C6958B}"/>
              </a:ext>
            </a:extLst>
          </p:cNvPr>
          <p:cNvCxnSpPr>
            <a:cxnSpLocks/>
          </p:cNvCxnSpPr>
          <p:nvPr/>
        </p:nvCxnSpPr>
        <p:spPr>
          <a:xfrm flipV="1">
            <a:off x="3735956" y="4553864"/>
            <a:ext cx="88589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églalap 116">
            <a:extLst>
              <a:ext uri="{FF2B5EF4-FFF2-40B4-BE49-F238E27FC236}">
                <a16:creationId xmlns:a16="http://schemas.microsoft.com/office/drawing/2014/main" id="{D12963ED-BC70-44B3-BD78-288F97D48D2B}"/>
              </a:ext>
            </a:extLst>
          </p:cNvPr>
          <p:cNvSpPr/>
          <p:nvPr/>
        </p:nvSpPr>
        <p:spPr>
          <a:xfrm>
            <a:off x="5534858" y="4099568"/>
            <a:ext cx="950650" cy="12251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8" name="Egyenes összekötő 117">
            <a:extLst>
              <a:ext uri="{FF2B5EF4-FFF2-40B4-BE49-F238E27FC236}">
                <a16:creationId xmlns:a16="http://schemas.microsoft.com/office/drawing/2014/main" id="{C7E47F3A-D46D-40D9-855C-0F91726828EE}"/>
              </a:ext>
            </a:extLst>
          </p:cNvPr>
          <p:cNvCxnSpPr/>
          <p:nvPr/>
        </p:nvCxnSpPr>
        <p:spPr>
          <a:xfrm>
            <a:off x="5550915" y="4909245"/>
            <a:ext cx="12083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Egyenes összekötő 118">
            <a:extLst>
              <a:ext uri="{FF2B5EF4-FFF2-40B4-BE49-F238E27FC236}">
                <a16:creationId xmlns:a16="http://schemas.microsoft.com/office/drawing/2014/main" id="{9333A009-96E9-4C7E-9110-4400BBCFB933}"/>
              </a:ext>
            </a:extLst>
          </p:cNvPr>
          <p:cNvCxnSpPr/>
          <p:nvPr/>
        </p:nvCxnSpPr>
        <p:spPr>
          <a:xfrm>
            <a:off x="5671750" y="4909245"/>
            <a:ext cx="0" cy="69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erde trapéz 119">
            <a:extLst>
              <a:ext uri="{FF2B5EF4-FFF2-40B4-BE49-F238E27FC236}">
                <a16:creationId xmlns:a16="http://schemas.microsoft.com/office/drawing/2014/main" id="{34C20D9B-8035-4A06-8C6D-470DEDA6A2D7}"/>
              </a:ext>
            </a:extLst>
          </p:cNvPr>
          <p:cNvSpPr/>
          <p:nvPr/>
        </p:nvSpPr>
        <p:spPr>
          <a:xfrm rot="10800000">
            <a:off x="2018385" y="4075571"/>
            <a:ext cx="1389152" cy="1273115"/>
          </a:xfrm>
          <a:prstGeom prst="diagStrip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121" name="Ferde trapéz 120">
            <a:extLst>
              <a:ext uri="{FF2B5EF4-FFF2-40B4-BE49-F238E27FC236}">
                <a16:creationId xmlns:a16="http://schemas.microsoft.com/office/drawing/2014/main" id="{E4D47F1E-D9FB-497F-9B25-CC9711255FDE}"/>
              </a:ext>
            </a:extLst>
          </p:cNvPr>
          <p:cNvSpPr/>
          <p:nvPr/>
        </p:nvSpPr>
        <p:spPr>
          <a:xfrm rot="16200000">
            <a:off x="8481564" y="4026529"/>
            <a:ext cx="1294106" cy="1316345"/>
          </a:xfrm>
          <a:prstGeom prst="diagStrip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63" name="Téglalap 62">
            <a:extLst>
              <a:ext uri="{FF2B5EF4-FFF2-40B4-BE49-F238E27FC236}">
                <a16:creationId xmlns:a16="http://schemas.microsoft.com/office/drawing/2014/main" id="{CE86F0BD-5FDD-40BD-A389-83D34289D4FC}"/>
              </a:ext>
            </a:extLst>
          </p:cNvPr>
          <p:cNvSpPr/>
          <p:nvPr/>
        </p:nvSpPr>
        <p:spPr>
          <a:xfrm>
            <a:off x="0" y="-45478"/>
            <a:ext cx="12192000" cy="289291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Téglalap 66">
            <a:extLst>
              <a:ext uri="{FF2B5EF4-FFF2-40B4-BE49-F238E27FC236}">
                <a16:creationId xmlns:a16="http://schemas.microsoft.com/office/drawing/2014/main" id="{700E56B9-B6A7-49C1-B759-68E77C82A15B}"/>
              </a:ext>
            </a:extLst>
          </p:cNvPr>
          <p:cNvSpPr/>
          <p:nvPr/>
        </p:nvSpPr>
        <p:spPr>
          <a:xfrm>
            <a:off x="0" y="2435422"/>
            <a:ext cx="12192000" cy="44152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2" name="Téglalap 121">
            <a:extLst>
              <a:ext uri="{FF2B5EF4-FFF2-40B4-BE49-F238E27FC236}">
                <a16:creationId xmlns:a16="http://schemas.microsoft.com/office/drawing/2014/main" id="{53CDAB7E-3B2C-4B22-B39D-96B5F8B5986D}"/>
              </a:ext>
            </a:extLst>
          </p:cNvPr>
          <p:cNvSpPr/>
          <p:nvPr/>
        </p:nvSpPr>
        <p:spPr>
          <a:xfrm>
            <a:off x="2752078" y="2073065"/>
            <a:ext cx="106532" cy="40586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3" name="Téglalap 122">
            <a:extLst>
              <a:ext uri="{FF2B5EF4-FFF2-40B4-BE49-F238E27FC236}">
                <a16:creationId xmlns:a16="http://schemas.microsoft.com/office/drawing/2014/main" id="{F00E8DCB-BDA4-47CC-919C-038B8CB24E8C}"/>
              </a:ext>
            </a:extLst>
          </p:cNvPr>
          <p:cNvSpPr/>
          <p:nvPr/>
        </p:nvSpPr>
        <p:spPr>
          <a:xfrm>
            <a:off x="3679322" y="2073065"/>
            <a:ext cx="106532" cy="40586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4" name="Téglalap 123">
            <a:extLst>
              <a:ext uri="{FF2B5EF4-FFF2-40B4-BE49-F238E27FC236}">
                <a16:creationId xmlns:a16="http://schemas.microsoft.com/office/drawing/2014/main" id="{F446579A-7F2E-4726-B10B-FD79C9D75457}"/>
              </a:ext>
            </a:extLst>
          </p:cNvPr>
          <p:cNvSpPr/>
          <p:nvPr/>
        </p:nvSpPr>
        <p:spPr>
          <a:xfrm>
            <a:off x="2476870" y="1504772"/>
            <a:ext cx="1630318" cy="568293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Tolna</a:t>
            </a:r>
          </a:p>
        </p:txBody>
      </p:sp>
      <p:sp>
        <p:nvSpPr>
          <p:cNvPr id="125" name="Téglalap 124">
            <a:extLst>
              <a:ext uri="{FF2B5EF4-FFF2-40B4-BE49-F238E27FC236}">
                <a16:creationId xmlns:a16="http://schemas.microsoft.com/office/drawing/2014/main" id="{6C592845-A85B-4E06-8404-5F38B68F8F3E}"/>
              </a:ext>
            </a:extLst>
          </p:cNvPr>
          <p:cNvSpPr/>
          <p:nvPr/>
        </p:nvSpPr>
        <p:spPr>
          <a:xfrm>
            <a:off x="5055458" y="480131"/>
            <a:ext cx="852256" cy="2009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6" name="Háromszög 125">
            <a:extLst>
              <a:ext uri="{FF2B5EF4-FFF2-40B4-BE49-F238E27FC236}">
                <a16:creationId xmlns:a16="http://schemas.microsoft.com/office/drawing/2014/main" id="{DB887A79-97D5-46D5-94B1-F70D16A26E33}"/>
              </a:ext>
            </a:extLst>
          </p:cNvPr>
          <p:cNvSpPr/>
          <p:nvPr/>
        </p:nvSpPr>
        <p:spPr>
          <a:xfrm>
            <a:off x="5042517" y="141716"/>
            <a:ext cx="843378" cy="349405"/>
          </a:xfrm>
          <a:prstGeom prst="triangle">
            <a:avLst>
              <a:gd name="adj" fmla="val 48947"/>
            </a:avLst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7" name="Téglalap 126">
            <a:extLst>
              <a:ext uri="{FF2B5EF4-FFF2-40B4-BE49-F238E27FC236}">
                <a16:creationId xmlns:a16="http://schemas.microsoft.com/office/drawing/2014/main" id="{55D8FFBD-399A-4783-8103-24F47129991D}"/>
              </a:ext>
            </a:extLst>
          </p:cNvPr>
          <p:cNvSpPr/>
          <p:nvPr/>
        </p:nvSpPr>
        <p:spPr>
          <a:xfrm>
            <a:off x="5894773" y="1199220"/>
            <a:ext cx="2797206" cy="12797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8" name="Téglalap 127">
            <a:extLst>
              <a:ext uri="{FF2B5EF4-FFF2-40B4-BE49-F238E27FC236}">
                <a16:creationId xmlns:a16="http://schemas.microsoft.com/office/drawing/2014/main" id="{5249C8A7-40AB-4A5A-8391-7B7FB138547B}"/>
              </a:ext>
            </a:extLst>
          </p:cNvPr>
          <p:cNvSpPr/>
          <p:nvPr/>
        </p:nvSpPr>
        <p:spPr>
          <a:xfrm>
            <a:off x="5211538" y="769895"/>
            <a:ext cx="527155" cy="503328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9" name="Egyenes összekötő 128">
            <a:extLst>
              <a:ext uri="{FF2B5EF4-FFF2-40B4-BE49-F238E27FC236}">
                <a16:creationId xmlns:a16="http://schemas.microsoft.com/office/drawing/2014/main" id="{51E1768E-B338-4B4C-873C-9F6F8BDB27B5}"/>
              </a:ext>
            </a:extLst>
          </p:cNvPr>
          <p:cNvCxnSpPr>
            <a:cxnSpLocks/>
            <a:stCxn id="128" idx="0"/>
            <a:endCxn id="128" idx="2"/>
          </p:cNvCxnSpPr>
          <p:nvPr/>
        </p:nvCxnSpPr>
        <p:spPr>
          <a:xfrm>
            <a:off x="5475116" y="769895"/>
            <a:ext cx="0" cy="503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>
            <a:extLst>
              <a:ext uri="{FF2B5EF4-FFF2-40B4-BE49-F238E27FC236}">
                <a16:creationId xmlns:a16="http://schemas.microsoft.com/office/drawing/2014/main" id="{66402318-56E7-4074-B091-61FED1AAD93F}"/>
              </a:ext>
            </a:extLst>
          </p:cNvPr>
          <p:cNvCxnSpPr>
            <a:cxnSpLocks/>
            <a:stCxn id="128" idx="1"/>
          </p:cNvCxnSpPr>
          <p:nvPr/>
        </p:nvCxnSpPr>
        <p:spPr>
          <a:xfrm>
            <a:off x="5211538" y="1021559"/>
            <a:ext cx="5271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églalap 130">
            <a:extLst>
              <a:ext uri="{FF2B5EF4-FFF2-40B4-BE49-F238E27FC236}">
                <a16:creationId xmlns:a16="http://schemas.microsoft.com/office/drawing/2014/main" id="{715EB34E-8B62-4611-8B9E-095289612222}"/>
              </a:ext>
            </a:extLst>
          </p:cNvPr>
          <p:cNvSpPr/>
          <p:nvPr/>
        </p:nvSpPr>
        <p:spPr>
          <a:xfrm>
            <a:off x="5211538" y="1624614"/>
            <a:ext cx="526652" cy="854314"/>
          </a:xfrm>
          <a:prstGeom prst="rect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2" name="Egyenes összekötő 131">
            <a:extLst>
              <a:ext uri="{FF2B5EF4-FFF2-40B4-BE49-F238E27FC236}">
                <a16:creationId xmlns:a16="http://schemas.microsoft.com/office/drawing/2014/main" id="{F609EBF1-6815-40D6-B0C0-64885FBEF9CD}"/>
              </a:ext>
            </a:extLst>
          </p:cNvPr>
          <p:cNvCxnSpPr>
            <a:cxnSpLocks/>
            <a:stCxn id="131" idx="0"/>
            <a:endCxn id="131" idx="2"/>
          </p:cNvCxnSpPr>
          <p:nvPr/>
        </p:nvCxnSpPr>
        <p:spPr>
          <a:xfrm>
            <a:off x="5474864" y="1624614"/>
            <a:ext cx="0" cy="85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>
            <a:extLst>
              <a:ext uri="{FF2B5EF4-FFF2-40B4-BE49-F238E27FC236}">
                <a16:creationId xmlns:a16="http://schemas.microsoft.com/office/drawing/2014/main" id="{C877D03A-49C6-4904-B4C0-7DCE4B5F9E46}"/>
              </a:ext>
            </a:extLst>
          </p:cNvPr>
          <p:cNvCxnSpPr/>
          <p:nvPr/>
        </p:nvCxnSpPr>
        <p:spPr>
          <a:xfrm>
            <a:off x="5211538" y="1784412"/>
            <a:ext cx="5266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>
            <a:extLst>
              <a:ext uri="{FF2B5EF4-FFF2-40B4-BE49-F238E27FC236}">
                <a16:creationId xmlns:a16="http://schemas.microsoft.com/office/drawing/2014/main" id="{D9045B05-2D81-403D-B9D6-B679E83028BB}"/>
              </a:ext>
            </a:extLst>
          </p:cNvPr>
          <p:cNvCxnSpPr>
            <a:stCxn id="131" idx="1"/>
            <a:endCxn id="131" idx="3"/>
          </p:cNvCxnSpPr>
          <p:nvPr/>
        </p:nvCxnSpPr>
        <p:spPr>
          <a:xfrm>
            <a:off x="5211538" y="2051771"/>
            <a:ext cx="5266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>
            <a:extLst>
              <a:ext uri="{FF2B5EF4-FFF2-40B4-BE49-F238E27FC236}">
                <a16:creationId xmlns:a16="http://schemas.microsoft.com/office/drawing/2014/main" id="{549BF929-33AE-4232-9DF3-E987D453E3FD}"/>
              </a:ext>
            </a:extLst>
          </p:cNvPr>
          <p:cNvCxnSpPr/>
          <p:nvPr/>
        </p:nvCxnSpPr>
        <p:spPr>
          <a:xfrm>
            <a:off x="5211538" y="2290439"/>
            <a:ext cx="5266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églalap 135">
            <a:extLst>
              <a:ext uri="{FF2B5EF4-FFF2-40B4-BE49-F238E27FC236}">
                <a16:creationId xmlns:a16="http://schemas.microsoft.com/office/drawing/2014/main" id="{B0473E12-C600-4C86-AE8C-9F4A129A129B}"/>
              </a:ext>
            </a:extLst>
          </p:cNvPr>
          <p:cNvSpPr/>
          <p:nvPr/>
        </p:nvSpPr>
        <p:spPr>
          <a:xfrm>
            <a:off x="6010183" y="1504772"/>
            <a:ext cx="2414330" cy="495031"/>
          </a:xfrm>
          <a:prstGeom prst="rect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37" name="Egyenes összekötő 136">
            <a:extLst>
              <a:ext uri="{FF2B5EF4-FFF2-40B4-BE49-F238E27FC236}">
                <a16:creationId xmlns:a16="http://schemas.microsoft.com/office/drawing/2014/main" id="{07DDBB7E-BCCB-430A-B231-950AAAE79873}"/>
              </a:ext>
            </a:extLst>
          </p:cNvPr>
          <p:cNvCxnSpPr>
            <a:stCxn id="136" idx="0"/>
          </p:cNvCxnSpPr>
          <p:nvPr/>
        </p:nvCxnSpPr>
        <p:spPr>
          <a:xfrm>
            <a:off x="7217348" y="1504772"/>
            <a:ext cx="9075" cy="4950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>
            <a:extLst>
              <a:ext uri="{FF2B5EF4-FFF2-40B4-BE49-F238E27FC236}">
                <a16:creationId xmlns:a16="http://schemas.microsoft.com/office/drawing/2014/main" id="{1B2437C1-F043-403B-9241-5130EF27B92D}"/>
              </a:ext>
            </a:extLst>
          </p:cNvPr>
          <p:cNvCxnSpPr>
            <a:stCxn id="136" idx="3"/>
            <a:endCxn id="136" idx="1"/>
          </p:cNvCxnSpPr>
          <p:nvPr/>
        </p:nvCxnSpPr>
        <p:spPr>
          <a:xfrm flipH="1">
            <a:off x="6010183" y="1752288"/>
            <a:ext cx="2414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églalap 138">
            <a:extLst>
              <a:ext uri="{FF2B5EF4-FFF2-40B4-BE49-F238E27FC236}">
                <a16:creationId xmlns:a16="http://schemas.microsoft.com/office/drawing/2014/main" id="{8F6869CA-224B-41C7-BD96-A14BC207BF5B}"/>
              </a:ext>
            </a:extLst>
          </p:cNvPr>
          <p:cNvSpPr/>
          <p:nvPr/>
        </p:nvSpPr>
        <p:spPr>
          <a:xfrm>
            <a:off x="9330431" y="1189421"/>
            <a:ext cx="1977152" cy="12863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0" name="Háromszög 139">
            <a:extLst>
              <a:ext uri="{FF2B5EF4-FFF2-40B4-BE49-F238E27FC236}">
                <a16:creationId xmlns:a16="http://schemas.microsoft.com/office/drawing/2014/main" id="{E6131C91-1863-4EB8-B55A-59260EEF7909}"/>
              </a:ext>
            </a:extLst>
          </p:cNvPr>
          <p:cNvSpPr/>
          <p:nvPr/>
        </p:nvSpPr>
        <p:spPr>
          <a:xfrm>
            <a:off x="9330431" y="559299"/>
            <a:ext cx="1977152" cy="646520"/>
          </a:xfrm>
          <a:prstGeom prst="triangle">
            <a:avLst/>
          </a:prstGeom>
          <a:solidFill>
            <a:srgbClr val="99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1" name="Téglalap 140">
            <a:extLst>
              <a:ext uri="{FF2B5EF4-FFF2-40B4-BE49-F238E27FC236}">
                <a16:creationId xmlns:a16="http://schemas.microsoft.com/office/drawing/2014/main" id="{E255D9CD-FF9D-45C9-BB6D-D2F23729F403}"/>
              </a:ext>
            </a:extLst>
          </p:cNvPr>
          <p:cNvSpPr/>
          <p:nvPr/>
        </p:nvSpPr>
        <p:spPr>
          <a:xfrm>
            <a:off x="10147177" y="880545"/>
            <a:ext cx="79899" cy="2862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2" name="Téglalap 141">
            <a:extLst>
              <a:ext uri="{FF2B5EF4-FFF2-40B4-BE49-F238E27FC236}">
                <a16:creationId xmlns:a16="http://schemas.microsoft.com/office/drawing/2014/main" id="{B77BF8DE-E250-4481-AFFA-97A9FA7D47E8}"/>
              </a:ext>
            </a:extLst>
          </p:cNvPr>
          <p:cNvSpPr/>
          <p:nvPr/>
        </p:nvSpPr>
        <p:spPr>
          <a:xfrm>
            <a:off x="10404628" y="878050"/>
            <a:ext cx="79899" cy="2862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3" name="Téglalap 142">
            <a:extLst>
              <a:ext uri="{FF2B5EF4-FFF2-40B4-BE49-F238E27FC236}">
                <a16:creationId xmlns:a16="http://schemas.microsoft.com/office/drawing/2014/main" id="{D6979A27-377D-4324-AF92-2556D545AA57}"/>
              </a:ext>
            </a:extLst>
          </p:cNvPr>
          <p:cNvSpPr/>
          <p:nvPr/>
        </p:nvSpPr>
        <p:spPr>
          <a:xfrm>
            <a:off x="9536206" y="1802052"/>
            <a:ext cx="409305" cy="659244"/>
          </a:xfrm>
          <a:prstGeom prst="rect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4" name="Téglalap 143">
            <a:extLst>
              <a:ext uri="{FF2B5EF4-FFF2-40B4-BE49-F238E27FC236}">
                <a16:creationId xmlns:a16="http://schemas.microsoft.com/office/drawing/2014/main" id="{C3885B5F-828B-40C6-B339-FD081658B67D}"/>
              </a:ext>
            </a:extLst>
          </p:cNvPr>
          <p:cNvSpPr/>
          <p:nvPr/>
        </p:nvSpPr>
        <p:spPr>
          <a:xfrm>
            <a:off x="10319007" y="1624614"/>
            <a:ext cx="662502" cy="510403"/>
          </a:xfrm>
          <a:prstGeom prst="rect">
            <a:avLst/>
          </a:prstGeom>
          <a:solidFill>
            <a:srgbClr val="00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5" name="Téglalap 144">
            <a:extLst>
              <a:ext uri="{FF2B5EF4-FFF2-40B4-BE49-F238E27FC236}">
                <a16:creationId xmlns:a16="http://schemas.microsoft.com/office/drawing/2014/main" id="{F274BDA1-8DF1-4679-9F3D-417E348E71AC}"/>
              </a:ext>
            </a:extLst>
          </p:cNvPr>
          <p:cNvSpPr/>
          <p:nvPr/>
        </p:nvSpPr>
        <p:spPr>
          <a:xfrm>
            <a:off x="1219369" y="1361077"/>
            <a:ext cx="520785" cy="111826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6" name="Ellipszis 145">
            <a:extLst>
              <a:ext uri="{FF2B5EF4-FFF2-40B4-BE49-F238E27FC236}">
                <a16:creationId xmlns:a16="http://schemas.microsoft.com/office/drawing/2014/main" id="{2C0E3092-32FE-4C1D-8624-8060BC9D1FE2}"/>
              </a:ext>
            </a:extLst>
          </p:cNvPr>
          <p:cNvSpPr/>
          <p:nvPr/>
        </p:nvSpPr>
        <p:spPr>
          <a:xfrm>
            <a:off x="859757" y="334068"/>
            <a:ext cx="1236955" cy="1118264"/>
          </a:xfrm>
          <a:prstGeom prst="ellipse">
            <a:avLst/>
          </a:prstGeom>
          <a:solidFill>
            <a:srgbClr val="69A7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47" name="Egyenes összekötő 146">
            <a:extLst>
              <a:ext uri="{FF2B5EF4-FFF2-40B4-BE49-F238E27FC236}">
                <a16:creationId xmlns:a16="http://schemas.microsoft.com/office/drawing/2014/main" id="{7779061A-12BD-4573-9E2E-EF288AAC4C1A}"/>
              </a:ext>
            </a:extLst>
          </p:cNvPr>
          <p:cNvCxnSpPr>
            <a:cxnSpLocks/>
            <a:stCxn id="144" idx="0"/>
            <a:endCxn id="144" idx="2"/>
          </p:cNvCxnSpPr>
          <p:nvPr/>
        </p:nvCxnSpPr>
        <p:spPr>
          <a:xfrm>
            <a:off x="10650258" y="1624614"/>
            <a:ext cx="0" cy="5104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>
            <a:extLst>
              <a:ext uri="{FF2B5EF4-FFF2-40B4-BE49-F238E27FC236}">
                <a16:creationId xmlns:a16="http://schemas.microsoft.com/office/drawing/2014/main" id="{9A5D4D37-DEC2-4683-A038-D10B3DB668FA}"/>
              </a:ext>
            </a:extLst>
          </p:cNvPr>
          <p:cNvCxnSpPr>
            <a:cxnSpLocks/>
            <a:stCxn id="144" idx="1"/>
            <a:endCxn id="144" idx="3"/>
          </p:cNvCxnSpPr>
          <p:nvPr/>
        </p:nvCxnSpPr>
        <p:spPr>
          <a:xfrm>
            <a:off x="10319007" y="1879816"/>
            <a:ext cx="6625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Háromszög 148">
            <a:extLst>
              <a:ext uri="{FF2B5EF4-FFF2-40B4-BE49-F238E27FC236}">
                <a16:creationId xmlns:a16="http://schemas.microsoft.com/office/drawing/2014/main" id="{B6D1E010-B032-438F-8880-AE17CBD19DC9}"/>
              </a:ext>
            </a:extLst>
          </p:cNvPr>
          <p:cNvSpPr/>
          <p:nvPr/>
        </p:nvSpPr>
        <p:spPr>
          <a:xfrm>
            <a:off x="5926433" y="704709"/>
            <a:ext cx="2721378" cy="503328"/>
          </a:xfrm>
          <a:prstGeom prst="triangle">
            <a:avLst/>
          </a:prstGeom>
          <a:solidFill>
            <a:srgbClr val="99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675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48723" y="1284866"/>
            <a:ext cx="10515600" cy="876444"/>
          </a:xfrm>
        </p:spPr>
        <p:txBody>
          <a:bodyPr>
            <a:normAutofit fontScale="90000"/>
          </a:bodyPr>
          <a:lstStyle/>
          <a:p>
            <a:r>
              <a:rPr lang="hu-HU" sz="4400" dirty="0" smtClean="0"/>
              <a:t>Adatok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2586183"/>
            <a:ext cx="10515600" cy="3503467"/>
          </a:xfrm>
        </p:spPr>
        <p:txBody>
          <a:bodyPr>
            <a:normAutofit lnSpcReduction="10000"/>
          </a:bodyPr>
          <a:lstStyle/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Készítette:</a:t>
            </a:r>
          </a:p>
          <a:p>
            <a:r>
              <a:rPr lang="hu-H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Fekete Balázs, 5. </a:t>
            </a:r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osztály</a:t>
            </a: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Szekszárdi Dienes Valéria Általános Iskola</a:t>
            </a: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Valéria Dienes </a:t>
            </a:r>
            <a:r>
              <a:rPr lang="hu-HU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Grundschule</a:t>
            </a:r>
            <a:endParaRPr lang="hu-H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7100 Szekszárd, Szent-Györgyi Albert utca 6.</a:t>
            </a: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titkarsag@dienessuli.hu</a:t>
            </a: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74/511 471</a:t>
            </a:r>
          </a:p>
          <a:p>
            <a:r>
              <a:rPr lang="hu-H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Felkészítő: Mikola Péterné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969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53</Words>
  <Application>Microsoft Office PowerPoint</Application>
  <PresentationFormat>Szélesvásznú</PresentationFormat>
  <Paragraphs>16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Ein Sack voller Hafer</vt:lpstr>
      <vt:lpstr>PowerPoint-bemutató</vt:lpstr>
      <vt:lpstr>Adatok: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user</dc:creator>
  <cp:lastModifiedBy>Péterné Mikola</cp:lastModifiedBy>
  <cp:revision>17</cp:revision>
  <dcterms:created xsi:type="dcterms:W3CDTF">2021-02-08T18:39:39Z</dcterms:created>
  <dcterms:modified xsi:type="dcterms:W3CDTF">2021-02-10T18:52:02Z</dcterms:modified>
</cp:coreProperties>
</file>